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4" r:id="rId1"/>
  </p:sldMasterIdLst>
  <p:notesMasterIdLst>
    <p:notesMasterId r:id="rId3"/>
  </p:notesMasterIdLst>
  <p:handoutMasterIdLst>
    <p:handoutMasterId r:id="rId4"/>
  </p:handoutMasterIdLst>
  <p:sldIdLst>
    <p:sldId id="1992" r:id="rId2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888">
          <p15:clr>
            <a:srgbClr val="A4A3A4"/>
          </p15:clr>
        </p15:guide>
        <p15:guide id="4" orient="horz" pos="493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orient="horz" pos="1351">
          <p15:clr>
            <a:srgbClr val="A4A3A4"/>
          </p15:clr>
        </p15:guide>
        <p15:guide id="7" orient="horz" pos="1706" userDrawn="1">
          <p15:clr>
            <a:srgbClr val="A4A3A4"/>
          </p15:clr>
        </p15:guide>
        <p15:guide id="8" orient="horz" pos="1352">
          <p15:clr>
            <a:srgbClr val="A4A3A4"/>
          </p15:clr>
        </p15:guide>
        <p15:guide id="9" pos="4604">
          <p15:clr>
            <a:srgbClr val="A4A3A4"/>
          </p15:clr>
        </p15:guide>
        <p15:guide id="10" pos="81">
          <p15:clr>
            <a:srgbClr val="A4A3A4"/>
          </p15:clr>
        </p15:guide>
        <p15:guide id="11" pos="6114">
          <p15:clr>
            <a:srgbClr val="A4A3A4"/>
          </p15:clr>
        </p15:guide>
        <p15:guide id="12" pos="3404">
          <p15:clr>
            <a:srgbClr val="A4A3A4"/>
          </p15:clr>
        </p15:guide>
        <p15:guide id="13" pos="1600" userDrawn="1">
          <p15:clr>
            <a:srgbClr val="A4A3A4"/>
          </p15:clr>
        </p15:guide>
        <p15:guide id="14" pos="4708" userDrawn="1">
          <p15:clr>
            <a:srgbClr val="A4A3A4"/>
          </p15:clr>
        </p15:guide>
        <p15:guide id="15" pos="5538">
          <p15:clr>
            <a:srgbClr val="A4A3A4"/>
          </p15:clr>
        </p15:guide>
        <p15:guide id="16" pos="334">
          <p15:clr>
            <a:srgbClr val="A4A3A4"/>
          </p15:clr>
        </p15:guide>
        <p15:guide id="17" orient="horz" pos="3271" userDrawn="1">
          <p15:clr>
            <a:srgbClr val="A4A3A4"/>
          </p15:clr>
        </p15:guide>
        <p15:guide id="18" orient="horz" pos="2037">
          <p15:clr>
            <a:srgbClr val="A4A3A4"/>
          </p15:clr>
        </p15:guide>
        <p15:guide id="19" orient="horz" pos="1484">
          <p15:clr>
            <a:srgbClr val="A4A3A4"/>
          </p15:clr>
        </p15:guide>
        <p15:guide id="20" orient="horz" pos="1749">
          <p15:clr>
            <a:srgbClr val="A4A3A4"/>
          </p15:clr>
        </p15:guide>
        <p15:guide id="21" orient="horz" pos="13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66CC"/>
    <a:srgbClr val="6699FF"/>
    <a:srgbClr val="7AB7EA"/>
    <a:srgbClr val="3399FF"/>
    <a:srgbClr val="6878FF"/>
    <a:srgbClr val="46B9EC"/>
    <a:srgbClr val="33CCFF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928" autoAdjust="0"/>
  </p:normalViewPr>
  <p:slideViewPr>
    <p:cSldViewPr snapToGrid="0" snapToObjects="1">
      <p:cViewPr varScale="1">
        <p:scale>
          <a:sx n="65" d="100"/>
          <a:sy n="65" d="100"/>
        </p:scale>
        <p:origin x="2682" y="60"/>
      </p:cViewPr>
      <p:guideLst>
        <p:guide orient="horz" pos="3861"/>
        <p:guide orient="horz" pos="572"/>
        <p:guide orient="horz" pos="888"/>
        <p:guide orient="horz" pos="493"/>
        <p:guide orient="horz" pos="4319"/>
        <p:guide orient="horz" pos="1351"/>
        <p:guide orient="horz" pos="1706"/>
        <p:guide orient="horz" pos="1352"/>
        <p:guide pos="4604"/>
        <p:guide pos="81"/>
        <p:guide pos="6114"/>
        <p:guide pos="3404"/>
        <p:guide pos="1600"/>
        <p:guide pos="4708"/>
        <p:guide pos="5538"/>
        <p:guide pos="334"/>
        <p:guide orient="horz" pos="3271"/>
        <p:guide orient="horz" pos="2037"/>
        <p:guide orient="horz" pos="1484"/>
        <p:guide orient="horz" pos="1749"/>
        <p:guide orient="horz" pos="1341"/>
      </p:guideLst>
    </p:cSldViewPr>
  </p:slideViewPr>
  <p:outlineViewPr>
    <p:cViewPr>
      <p:scale>
        <a:sx n="33" d="100"/>
        <a:sy n="33" d="100"/>
      </p:scale>
      <p:origin x="0" y="5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 snapToObjects="1">
      <p:cViewPr varScale="1">
        <p:scale>
          <a:sx n="76" d="100"/>
          <a:sy n="76" d="100"/>
        </p:scale>
        <p:origin x="-3978" y="-96"/>
      </p:cViewPr>
      <p:guideLst>
        <p:guide orient="horz" pos="3225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98962695459598"/>
          <c:y val="3.2599866450282323E-2"/>
          <c:w val="0.85216598169129787"/>
          <c:h val="0.851836308618183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Tabelle2!$K$10:$Y$10</c:f>
              <c:strCache>
                <c:ptCount val="15"/>
                <c:pt idx="0">
                  <c:v>Männer</c:v>
                </c:pt>
                <c:pt idx="1">
                  <c:v>Frauen</c:v>
                </c:pt>
                <c:pt idx="4">
                  <c:v>Männer</c:v>
                </c:pt>
                <c:pt idx="5">
                  <c:v>Frauen</c:v>
                </c:pt>
                <c:pt idx="7">
                  <c:v>Männer</c:v>
                </c:pt>
                <c:pt idx="8">
                  <c:v>Frauen</c:v>
                </c:pt>
                <c:pt idx="10">
                  <c:v>Männer</c:v>
                </c:pt>
                <c:pt idx="11">
                  <c:v>Frauen</c:v>
                </c:pt>
                <c:pt idx="13">
                  <c:v>Männer</c:v>
                </c:pt>
                <c:pt idx="14">
                  <c:v>Frauen</c:v>
                </c:pt>
              </c:strCache>
            </c:strRef>
          </c:cat>
          <c:val>
            <c:numRef>
              <c:f>Tabelle2!$K$11:$Y$11</c:f>
              <c:numCache>
                <c:formatCode>General</c:formatCode>
                <c:ptCount val="15"/>
                <c:pt idx="0">
                  <c:v>46545.167915397687</c:v>
                </c:pt>
                <c:pt idx="1">
                  <c:v>43385.8024691358</c:v>
                </c:pt>
                <c:pt idx="4">
                  <c:v>35695.238095238092</c:v>
                </c:pt>
                <c:pt idx="5">
                  <c:v>39910.714285714283</c:v>
                </c:pt>
                <c:pt idx="7">
                  <c:v>47786.013582557134</c:v>
                </c:pt>
                <c:pt idx="8">
                  <c:v>45050.531914893618</c:v>
                </c:pt>
                <c:pt idx="10">
                  <c:v>51168.095238095237</c:v>
                </c:pt>
                <c:pt idx="11">
                  <c:v>55500</c:v>
                </c:pt>
                <c:pt idx="13">
                  <c:v>37250</c:v>
                </c:pt>
                <c:pt idx="14">
                  <c:v>38769.230769230766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F-4E68-A6B1-E3492B41E1F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2F-4E68-A6B1-E3492B41E1F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2F-4E68-A6B1-E3492B41E1F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6-632F-4E68-A6B1-E3492B41E1F9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/>
              </a:solidFill>
              <a:ln w="19050">
                <a:solidFill>
                  <a:schemeClr val="accent2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8-632F-4E68-A6B1-E3492B41E1F9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2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A-632F-4E68-A6B1-E3492B41E1F9}"/>
              </c:ext>
            </c:extLst>
          </c:dPt>
          <c:dLbls>
            <c:dLbl>
              <c:idx val="0"/>
              <c:layout>
                <c:manualLayout>
                  <c:x val="0.15907865410885036"/>
                  <c:y val="-0.2250105656422219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de-DE" sz="1200" b="1" dirty="0">
                        <a:solidFill>
                          <a:srgbClr val="6699FF"/>
                        </a:solidFill>
                      </a:rPr>
                      <a:t>Von Männern erwarteter Gehalts-aufschlag:</a:t>
                    </a:r>
                    <a:br>
                      <a:rPr lang="de-DE" sz="1200" b="1" dirty="0">
                        <a:solidFill>
                          <a:srgbClr val="6699FF"/>
                        </a:solidFill>
                      </a:rPr>
                    </a:br>
                    <a:r>
                      <a:rPr lang="de-DE" sz="1200" b="1" dirty="0">
                        <a:solidFill>
                          <a:srgbClr val="6699FF"/>
                        </a:solidFill>
                      </a:rPr>
                      <a:t> + </a:t>
                    </a:r>
                    <a:fld id="{8B3B999D-F04E-4D4A-8B5A-7EDE3D310AE9}" type="VALUE">
                      <a:rPr lang="de-DE" sz="1200" b="1" smtClean="0">
                        <a:solidFill>
                          <a:srgbClr val="6699FF"/>
                        </a:solidFill>
                      </a:rPr>
                      <a:pPr>
                        <a:defRPr/>
                      </a:pPr>
                      <a:t>[WERT]</a:t>
                    </a:fld>
                    <a:r>
                      <a:rPr lang="de-DE" sz="1200" b="1" dirty="0">
                        <a:solidFill>
                          <a:srgbClr val="6699FF"/>
                        </a:solidFill>
                      </a:rPr>
                      <a:t> EUR</a:t>
                    </a:r>
                  </a:p>
                </c:rich>
              </c:tx>
              <c:spPr>
                <a:xfrm>
                  <a:off x="1432775" y="171741"/>
                  <a:ext cx="1362763" cy="1202143"/>
                </a:xfrm>
                <a:solidFill>
                  <a:srgbClr val="FFFFFF"/>
                </a:solidFill>
                <a:ln w="9525" cap="flat" cmpd="sng" algn="ctr">
                  <a:solidFill>
                    <a:srgbClr val="6699FF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77943"/>
                        <a:gd name="adj2" fmla="val 55749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077267460978798"/>
                      <c:h val="0.25402825675355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32F-4E68-A6B1-E3492B41E1F9}"/>
                </c:ext>
              </c:extLst>
            </c:dLbl>
            <c:dLbl>
              <c:idx val="1"/>
              <c:layout>
                <c:manualLayout>
                  <c:x val="0.13692499490246315"/>
                  <c:y val="-0.1252402627041282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de-DE" sz="1200" b="1" i="0" u="none" strike="noStrike" kern="1200" baseline="0" dirty="0">
                        <a:solidFill>
                          <a:srgbClr val="6699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Von Frauen erwarteter Gehalts-abschlag:</a:t>
                    </a:r>
                    <a:br>
                      <a:rPr lang="de-DE" sz="1200" b="1" i="0" u="none" strike="noStrike" kern="1200" baseline="0" dirty="0">
                        <a:solidFill>
                          <a:srgbClr val="6699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</a:br>
                    <a:r>
                      <a:rPr lang="de-DE" sz="1200" b="1" i="0" u="none" strike="noStrike" kern="1200" baseline="0" dirty="0">
                        <a:solidFill>
                          <a:srgbClr val="6699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 - </a:t>
                    </a:r>
                    <a:fld id="{7D9ED81B-2012-4AA5-83A6-72DF1A52BB32}" type="VALUE">
                      <a:rPr lang="de-DE" sz="1200" b="1" i="0" u="none" strike="noStrike" kern="1200" baseline="0" smtClean="0">
                        <a:solidFill>
                          <a:srgbClr val="6699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pPr>
                        <a:defRPr/>
                      </a:pPr>
                      <a:t>[WERT]</a:t>
                    </a:fld>
                    <a:r>
                      <a:rPr lang="de-DE" sz="1200" b="1" i="0" u="none" strike="noStrike" kern="1200" baseline="0" dirty="0">
                        <a:solidFill>
                          <a:srgbClr val="6699FF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rPr>
                      <a:t> EUR</a:t>
                    </a:r>
                  </a:p>
                </c:rich>
              </c:tx>
              <c:spPr>
                <a:xfrm>
                  <a:off x="1744079" y="1469563"/>
                  <a:ext cx="1210636" cy="1189443"/>
                </a:xfrm>
                <a:solidFill>
                  <a:prstClr val="white"/>
                </a:solidFill>
                <a:ln w="9525" cap="flat" cmpd="sng" algn="ctr">
                  <a:solidFill>
                    <a:srgbClr val="6699FF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xmlns:c16r2="http://schemas.microsoft.com/office/drawing/2015/06/chart" xmlns:r="http://schemas.openxmlformats.org/officeDocument/2006/relationships" xmlns="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62244"/>
                        <a:gd name="adj2" fmla="val 47110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836016071679031"/>
                      <c:h val="0.251344583629171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32F-4E68-A6B1-E3492B41E1F9}"/>
                </c:ext>
              </c:extLst>
            </c:dLbl>
            <c:dLbl>
              <c:idx val="4"/>
              <c:layout>
                <c:manualLayout>
                  <c:x val="-1.3097428366348479E-2"/>
                  <c:y val="-0.131978443163100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 </a:t>
                    </a:r>
                    <a:fld id="{BBF4A342-5A98-49E4-999F-DD1F14140978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32F-4E68-A6B1-E3492B41E1F9}"/>
                </c:ext>
              </c:extLst>
            </c:dLbl>
            <c:dLbl>
              <c:idx val="5"/>
              <c:layout>
                <c:manualLayout>
                  <c:x val="2.3687340075832491E-2"/>
                  <c:y val="-5.64554611369177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</a:t>
                    </a:r>
                    <a:fld id="{8D57CF0F-AB63-43BC-8F53-057AA9BBB8B7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32F-4E68-A6B1-E3492B41E1F9}"/>
                </c:ext>
              </c:extLst>
            </c:dLbl>
            <c:dLbl>
              <c:idx val="7"/>
              <c:layout>
                <c:manualLayout>
                  <c:x val="1.2730582509967504E-3"/>
                  <c:y val="-0.104973461463801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 </a:t>
                    </a:r>
                    <a:fld id="{EE5DEB73-8BEB-4FD6-8EBF-2813219200DC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32F-4E68-A6B1-E3492B41E1F9}"/>
                </c:ext>
              </c:extLst>
            </c:dLbl>
            <c:dLbl>
              <c:idx val="8"/>
              <c:layout>
                <c:manualLayout>
                  <c:x val="1.3097428366348409E-2"/>
                  <c:y val="-4.22061973934262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</a:t>
                    </a:r>
                    <a:fld id="{5A12F3D5-D402-4A9D-AF63-827AEE4C832C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32F-4E68-A6B1-E3492B41E1F9}"/>
                </c:ext>
              </c:extLst>
            </c:dLbl>
            <c:dLbl>
              <c:idx val="10"/>
              <c:layout>
                <c:manualLayout>
                  <c:x val="-8.7188505142913719E-3"/>
                  <c:y val="-4.553047056880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 </a:t>
                    </a:r>
                    <a:fld id="{0CA35AFA-9AAD-400E-95CF-18D4740364DD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32F-4E68-A6B1-E3492B41E1F9}"/>
                </c:ext>
              </c:extLst>
            </c:dLbl>
            <c:dLbl>
              <c:idx val="11"/>
              <c:layout>
                <c:manualLayout>
                  <c:x val="5.2668162729875333E-3"/>
                  <c:y val="-5.51668103594008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</a:t>
                    </a:r>
                    <a:fld id="{50EB88A0-4F72-4EE6-A277-7B3702919833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32F-4E68-A6B1-E3492B41E1F9}"/>
                </c:ext>
              </c:extLst>
            </c:dLbl>
            <c:dLbl>
              <c:idx val="13"/>
              <c:layout>
                <c:manualLayout>
                  <c:x val="-1.2460972904676789E-2"/>
                  <c:y val="-0.182941722136947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 </a:t>
                    </a:r>
                    <a:fld id="{AD70C86F-F2A4-4DAF-B356-9FC296D27541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32F-4E68-A6B1-E3492B41E1F9}"/>
                </c:ext>
              </c:extLst>
            </c:dLbl>
            <c:dLbl>
              <c:idx val="14"/>
              <c:layout>
                <c:manualLayout>
                  <c:x val="5.7148396662616138E-3"/>
                  <c:y val="-6.75853021247919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 </a:t>
                    </a:r>
                    <a:fld id="{CBD24484-83BC-406C-A077-33246A3307B1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32F-4E68-A6B1-E3492B41E1F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6699FF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Tabelle2!$K$10:$Y$10</c:f>
              <c:strCache>
                <c:ptCount val="15"/>
                <c:pt idx="0">
                  <c:v>Männer</c:v>
                </c:pt>
                <c:pt idx="1">
                  <c:v>Frauen</c:v>
                </c:pt>
                <c:pt idx="4">
                  <c:v>Männer</c:v>
                </c:pt>
                <c:pt idx="5">
                  <c:v>Frauen</c:v>
                </c:pt>
                <c:pt idx="7">
                  <c:v>Männer</c:v>
                </c:pt>
                <c:pt idx="8">
                  <c:v>Frauen</c:v>
                </c:pt>
                <c:pt idx="10">
                  <c:v>Männer</c:v>
                </c:pt>
                <c:pt idx="11">
                  <c:v>Frauen</c:v>
                </c:pt>
                <c:pt idx="13">
                  <c:v>Männer</c:v>
                </c:pt>
                <c:pt idx="14">
                  <c:v>Frauen</c:v>
                </c:pt>
              </c:strCache>
            </c:strRef>
          </c:cat>
          <c:val>
            <c:numRef>
              <c:f>Tabelle2!$K$12:$Y$12</c:f>
              <c:numCache>
                <c:formatCode>0</c:formatCode>
                <c:ptCount val="15"/>
                <c:pt idx="0">
                  <c:v>3700.6421404682301</c:v>
                </c:pt>
                <c:pt idx="1">
                  <c:v>669.95073891625611</c:v>
                </c:pt>
                <c:pt idx="4">
                  <c:v>5471.4285714285716</c:v>
                </c:pt>
                <c:pt idx="5">
                  <c:v>1192.3076923076924</c:v>
                </c:pt>
                <c:pt idx="7">
                  <c:v>3981.7688442211056</c:v>
                </c:pt>
                <c:pt idx="8">
                  <c:v>490.90909090909093</c:v>
                </c:pt>
                <c:pt idx="10">
                  <c:v>623.57142857142856</c:v>
                </c:pt>
                <c:pt idx="11">
                  <c:v>1272.7272727272727</c:v>
                </c:pt>
                <c:pt idx="13">
                  <c:v>7875</c:v>
                </c:pt>
                <c:pt idx="14">
                  <c:v>770.58823529411768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32F-4E68-A6B1-E3492B41E1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874698976"/>
        <c:axId val="1874701472"/>
      </c:barChart>
      <c:catAx>
        <c:axId val="18746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366CC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874701472"/>
        <c:crosses val="autoZero"/>
        <c:auto val="1"/>
        <c:lblAlgn val="ctr"/>
        <c:lblOffset val="100"/>
        <c:noMultiLvlLbl val="0"/>
      </c:catAx>
      <c:valAx>
        <c:axId val="1874701472"/>
        <c:scaling>
          <c:orientation val="minMax"/>
          <c:max val="58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366CC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de-DE">
                    <a:solidFill>
                      <a:srgbClr val="3366CC"/>
                    </a:solidFill>
                  </a:rPr>
                  <a:t>erwartetes Einstiegsgehalt brutto in EUR</a:t>
                </a:r>
              </a:p>
              <a:p>
                <a:pPr>
                  <a:defRPr>
                    <a:solidFill>
                      <a:srgbClr val="3366CC"/>
                    </a:solidFill>
                  </a:defRPr>
                </a:pPr>
                <a:endParaRPr lang="de-DE">
                  <a:solidFill>
                    <a:srgbClr val="3366CC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366CC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3366CC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1874698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4" tIns="47528" rIns="95054" bIns="47528" numCol="1" anchor="t" anchorCtr="0" compatLnSpc="1">
            <a:prstTxWarp prst="textNoShape">
              <a:avLst/>
            </a:prstTxWarp>
          </a:bodyPr>
          <a:lstStyle>
            <a:lvl1pPr defTabSz="950836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4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4" tIns="47528" rIns="95054" bIns="47528" numCol="1" anchor="t" anchorCtr="0" compatLnSpc="1">
            <a:prstTxWarp prst="textNoShape">
              <a:avLst/>
            </a:prstTxWarp>
          </a:bodyPr>
          <a:lstStyle>
            <a:lvl1pPr algn="r" defTabSz="950836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MICROECONOMICS</a:t>
            </a:r>
            <a:endParaRPr lang="en-GB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4" tIns="47528" rIns="95054" bIns="47528" numCol="1" anchor="b" anchorCtr="0" compatLnSpc="1">
            <a:prstTxWarp prst="textNoShape">
              <a:avLst/>
            </a:prstTxWarp>
          </a:bodyPr>
          <a:lstStyle>
            <a:lvl1pPr defTabSz="950836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4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54" tIns="47528" rIns="95054" bIns="47528" numCol="1" anchor="b" anchorCtr="0" compatLnSpc="1">
            <a:prstTxWarp prst="textNoShape">
              <a:avLst/>
            </a:prstTxWarp>
          </a:bodyPr>
          <a:lstStyle>
            <a:lvl1pPr algn="r" defTabSz="950836"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F3A7E30A-383B-4994-9E52-DBC4D30A96F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1268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209551" y="10058401"/>
            <a:ext cx="1395413" cy="1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50836">
              <a:defRPr sz="1200" b="0" i="0">
                <a:latin typeface="Frutiger"/>
              </a:defRPr>
            </a:lvl1pPr>
          </a:lstStyle>
          <a:p>
            <a:pPr>
              <a:defRPr/>
            </a:pPr>
            <a:r>
              <a:rPr lang="de-DE"/>
              <a:t>MICROECONOMICS</a:t>
            </a:r>
            <a:endParaRPr lang="en-GB"/>
          </a:p>
        </p:txBody>
      </p:sp>
      <p:sp>
        <p:nvSpPr>
          <p:cNvPr id="7171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222625" y="1539875"/>
            <a:ext cx="12066588" cy="835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550" y="1060451"/>
            <a:ext cx="6678613" cy="25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/>
              <a:t>Click</a:t>
            </a:r>
            <a:r>
              <a:rPr lang="en-GB" noProof="0"/>
              <a:t> to edit Master text styles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917825" y="10020301"/>
            <a:ext cx="1214438" cy="1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defTabSz="950836">
              <a:defRPr sz="1200" b="0" i="0">
                <a:latin typeface="Frutiger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91163" y="10058401"/>
            <a:ext cx="1397000" cy="1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0836">
              <a:defRPr sz="1200" b="0" i="0">
                <a:latin typeface="Frutiger"/>
              </a:defRPr>
            </a:lvl1pPr>
          </a:lstStyle>
          <a:p>
            <a:pPr>
              <a:defRPr/>
            </a:pPr>
            <a:r>
              <a:rPr lang="en-US"/>
              <a:t>Seite </a:t>
            </a:r>
            <a:fld id="{94BD71AA-5A01-445D-918A-AE7C776D6D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171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rutiger" pitchFamily="2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1" y="1079502"/>
            <a:ext cx="6624638" cy="25386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Frutiger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MICROECONOMICS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43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" y="6494275"/>
            <a:ext cx="9906000" cy="360000"/>
          </a:xfrm>
          <a:prstGeom prst="rect">
            <a:avLst/>
          </a:prstGeom>
          <a:solidFill>
            <a:srgbClr val="66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10000"/>
              </a:spcBef>
              <a:buClr>
                <a:schemeClr val="hlink"/>
              </a:buClr>
              <a:defRPr/>
            </a:pPr>
            <a:endParaRPr lang="de-DE" sz="1200" b="0" dirty="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128588" cy="1412875"/>
          </a:xfrm>
          <a:prstGeom prst="rect">
            <a:avLst/>
          </a:prstGeom>
          <a:solidFill>
            <a:srgbClr val="6699FF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10000"/>
              </a:spcBef>
              <a:buClr>
                <a:schemeClr val="hlink"/>
              </a:buClr>
              <a:defRPr/>
            </a:pPr>
            <a:endParaRPr lang="en-US" sz="1200" b="0" i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225" y="955674"/>
            <a:ext cx="9163050" cy="430887"/>
          </a:xfrm>
        </p:spPr>
        <p:txBody>
          <a:bodyPr/>
          <a:lstStyle>
            <a:lvl1pPr>
              <a:defRPr sz="2800">
                <a:solidFill>
                  <a:srgbClr val="3366CC"/>
                </a:solidFill>
                <a:latin typeface="Century Gothic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11368" y="6573436"/>
            <a:ext cx="623866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sz="1200" b="1" i="0" dirty="0">
                <a:solidFill>
                  <a:schemeClr val="bg1"/>
                </a:solidFill>
              </a:rPr>
              <a:t>MICROECONOMICS / Markus Thomas Münter &amp; Jana Leser / </a:t>
            </a:r>
            <a:r>
              <a:rPr lang="en-US" sz="1200" b="1" i="0" dirty="0" err="1">
                <a:solidFill>
                  <a:schemeClr val="bg1"/>
                </a:solidFill>
              </a:rPr>
              <a:t>Januar</a:t>
            </a:r>
            <a:r>
              <a:rPr lang="en-US" sz="1200" b="1" i="0" dirty="0">
                <a:solidFill>
                  <a:schemeClr val="bg1"/>
                </a:solidFill>
              </a:rPr>
              <a:t> 2025</a:t>
            </a:r>
          </a:p>
        </p:txBody>
      </p:sp>
      <p:pic>
        <p:nvPicPr>
          <p:cNvPr id="467970" name="Picture 2" descr="Alles neu macht der April"/>
          <p:cNvPicPr>
            <a:picLocks noChangeAspect="1" noChangeArrowheads="1"/>
          </p:cNvPicPr>
          <p:nvPr userDrawn="1"/>
        </p:nvPicPr>
        <p:blipFill>
          <a:blip r:embed="rId2" cstate="print"/>
          <a:srcRect l="718" t="20247" r="718" b="1620"/>
          <a:stretch>
            <a:fillRect/>
          </a:stretch>
        </p:blipFill>
        <p:spPr bwMode="auto">
          <a:xfrm>
            <a:off x="0" y="6482992"/>
            <a:ext cx="1057110" cy="37128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2725360"/>
            <a:ext cx="128588" cy="1424365"/>
          </a:xfrm>
          <a:prstGeom prst="rect">
            <a:avLst/>
          </a:prstGeom>
          <a:solidFill>
            <a:srgbClr val="6699FF"/>
          </a:solidFill>
          <a:ln w="12700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10000"/>
              </a:spcBef>
              <a:buClr>
                <a:schemeClr val="hlink"/>
              </a:buClr>
              <a:defRPr/>
            </a:pPr>
            <a:endParaRPr lang="en-US" sz="1200" b="0" i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2661387" y="5388893"/>
            <a:ext cx="5219870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0" i="0" dirty="0" err="1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Microeconomics_Wintersemester</a:t>
            </a:r>
            <a:r>
              <a:rPr lang="en-US" sz="1800" b="0" i="0" dirty="0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 2024/2025</a:t>
            </a: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2657314" y="4807877"/>
            <a:ext cx="4350204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i="0" dirty="0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Prof. Dr. Markus Thomas </a:t>
            </a:r>
            <a:r>
              <a:rPr lang="en-US" sz="1800" i="0" dirty="0" err="1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Münter</a:t>
            </a:r>
            <a:endParaRPr lang="en-US" sz="1800" i="0" dirty="0">
              <a:solidFill>
                <a:schemeClr val="accent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i="0" dirty="0" err="1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htw</a:t>
            </a:r>
            <a:r>
              <a:rPr lang="en-US" sz="1800" i="0" dirty="0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800" i="0" dirty="0" err="1">
                <a:solidFill>
                  <a:schemeClr val="accent2">
                    <a:lumMod val="25000"/>
                  </a:schemeClr>
                </a:solidFill>
                <a:latin typeface="Century Gothic" panose="020B0502020202020204" pitchFamily="34" charset="0"/>
              </a:rPr>
              <a:t>saar</a:t>
            </a:r>
            <a:endParaRPr lang="en-US" sz="1800" i="0" dirty="0">
              <a:solidFill>
                <a:schemeClr val="accent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 descr="Alles neu macht der Apri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75" y="4677245"/>
            <a:ext cx="2147541" cy="951442"/>
          </a:xfrm>
          <a:prstGeom prst="rect">
            <a:avLst/>
          </a:prstGeom>
          <a:noFill/>
        </p:spPr>
      </p:pic>
      <p:sp>
        <p:nvSpPr>
          <p:cNvPr id="10" name="Ellipse 9"/>
          <p:cNvSpPr/>
          <p:nvPr userDrawn="1"/>
        </p:nvSpPr>
        <p:spPr bwMode="auto">
          <a:xfrm>
            <a:off x="9049891" y="-667007"/>
            <a:ext cx="1440000" cy="1440000"/>
          </a:xfrm>
          <a:prstGeom prst="ellipse">
            <a:avLst/>
          </a:prstGeom>
          <a:solidFill>
            <a:srgbClr val="6699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14400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r>
              <a:rPr lang="de-DE" sz="4000" i="0" dirty="0">
                <a:solidFill>
                  <a:schemeClr val="bg1"/>
                </a:solidFill>
              </a:rPr>
              <a:t>1</a:t>
            </a:r>
            <a:endParaRPr kumimoji="0" lang="de-DE" sz="4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955675"/>
            <a:ext cx="9478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905000"/>
            <a:ext cx="9478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553200"/>
            <a:ext cx="2074286" cy="1538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000" b="1" i="0">
                <a:solidFill>
                  <a:srgbClr val="3366CC"/>
                </a:solidFill>
              </a:defRPr>
            </a:lvl1pPr>
          </a:lstStyle>
          <a:p>
            <a:pPr>
              <a:defRPr/>
            </a:pPr>
            <a:r>
              <a:rPr lang="en-US" dirty="0"/>
              <a:t>Dr. Markus Thomas Münter   -</a:t>
            </a:r>
            <a:fld id="{14383C97-F255-4A05-B325-132A081A7EA8}" type="slidenum">
              <a:rPr lang="en-US" smtClean="0"/>
              <a:pPr>
                <a:defRPr/>
              </a:pPr>
              <a:t>‹Nr.›</a:t>
            </a:fld>
            <a:r>
              <a:rPr lang="en-US" dirty="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68325" indent="-282575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3pPr>
      <a:lvl4pPr marL="815975" indent="-246063" algn="l" rtl="0" eaLnBrk="0" fontAlgn="base" hangingPunct="0">
        <a:spcBef>
          <a:spcPct val="0"/>
        </a:spcBef>
        <a:spcAft>
          <a:spcPct val="0"/>
        </a:spcAft>
        <a:buClr>
          <a:srgbClr val="1C1C1C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30908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55 Roman" pitchFamily="34" charset="0"/>
        </a:defRPr>
      </a:lvl5pPr>
      <a:lvl6pPr marL="35480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55 Roman" pitchFamily="34" charset="0"/>
        </a:defRPr>
      </a:lvl6pPr>
      <a:lvl7pPr marL="40052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55 Roman" pitchFamily="34" charset="0"/>
        </a:defRPr>
      </a:lvl7pPr>
      <a:lvl8pPr marL="44624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55 Roman" pitchFamily="34" charset="0"/>
        </a:defRPr>
      </a:lvl8pPr>
      <a:lvl9pPr marL="49196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rutiger 55 Roman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0225" y="917272"/>
            <a:ext cx="9163050" cy="400110"/>
          </a:xfrm>
        </p:spPr>
        <p:txBody>
          <a:bodyPr tIns="45720" rIns="91440" bIns="45720" anchor="ctr"/>
          <a:lstStyle/>
          <a:p>
            <a:pPr eaLnBrk="1" hangingPunct="1">
              <a:spcBef>
                <a:spcPct val="30000"/>
              </a:spcBef>
              <a:buClr>
                <a:schemeClr val="hlink"/>
              </a:buClr>
            </a:pPr>
            <a:r>
              <a:rPr lang="en-US" sz="2000" b="1" dirty="0">
                <a:solidFill>
                  <a:srgbClr val="6699FF"/>
                </a:solidFill>
                <a:latin typeface="Century Gothic" pitchFamily="34" charset="0"/>
              </a:rPr>
              <a:t>ERWARTETER GENDER PAY GAP / EINSTIEGSGEHÄLTER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21259" y="1409701"/>
            <a:ext cx="6787591" cy="4719638"/>
          </a:xfrm>
          <a:prstGeom prst="rect">
            <a:avLst/>
          </a:prstGeom>
          <a:noFill/>
          <a:ln w="28575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38163" indent="-269875">
              <a:spcBef>
                <a:spcPct val="30000"/>
              </a:spcBef>
              <a:buClr>
                <a:srgbClr val="3366CC"/>
              </a:buClr>
              <a:buFont typeface="Arial" pitchFamily="34" charset="0"/>
              <a:buChar char="•"/>
              <a:defRPr/>
            </a:pPr>
            <a:endParaRPr lang="en-US" sz="1400" i="0" dirty="0">
              <a:solidFill>
                <a:srgbClr val="3366FF"/>
              </a:solidFill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A5C7429-B7AE-4EAA-9D7B-521B74B8C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34559"/>
              </p:ext>
            </p:extLst>
          </p:nvPr>
        </p:nvGraphicFramePr>
        <p:xfrm>
          <a:off x="521259" y="1397018"/>
          <a:ext cx="6787592" cy="437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714434A7-CBA4-4925-B89A-81267E03C4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1259" y="54122"/>
            <a:ext cx="9163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66CC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hlink"/>
              </a:buClr>
            </a:pPr>
            <a:r>
              <a:rPr lang="en-US" sz="2400" b="1" i="0" kern="0" dirty="0"/>
              <a:t>Der Gender Pay Gap </a:t>
            </a:r>
            <a:r>
              <a:rPr lang="en-US" sz="2400" b="1" i="0" kern="0" dirty="0" err="1"/>
              <a:t>ist</a:t>
            </a:r>
            <a:r>
              <a:rPr lang="en-US" sz="2400" b="1" i="0" kern="0" dirty="0"/>
              <a:t> fest in den </a:t>
            </a:r>
            <a:r>
              <a:rPr lang="en-US" sz="2400" b="1" i="0" kern="0" dirty="0" err="1"/>
              <a:t>Köpfen</a:t>
            </a:r>
            <a:r>
              <a:rPr lang="en-US" sz="2400" b="1" i="0" kern="0" dirty="0"/>
              <a:t> </a:t>
            </a:r>
            <a:br>
              <a:rPr lang="en-US" sz="2400" b="1" i="0" kern="0" dirty="0"/>
            </a:br>
            <a:r>
              <a:rPr lang="en-US" sz="2400" b="1" i="0" kern="0" dirty="0"/>
              <a:t>der </a:t>
            </a:r>
            <a:r>
              <a:rPr lang="en-US" sz="2400" b="1" i="0" kern="0" dirty="0" err="1"/>
              <a:t>Studierenden</a:t>
            </a:r>
            <a:r>
              <a:rPr lang="en-US" sz="2400" b="1" i="0" kern="0" dirty="0"/>
              <a:t> </a:t>
            </a:r>
            <a:r>
              <a:rPr lang="en-US" sz="2400" b="1" i="0" kern="0" dirty="0" err="1"/>
              <a:t>eingeplant</a:t>
            </a:r>
            <a:endParaRPr lang="en-US" sz="2400" b="1" i="0" kern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F1E39C-0836-4237-AC94-B19BE3931B16}"/>
              </a:ext>
            </a:extLst>
          </p:cNvPr>
          <p:cNvSpPr txBox="1"/>
          <p:nvPr/>
        </p:nvSpPr>
        <p:spPr>
          <a:xfrm>
            <a:off x="7440706" y="1412408"/>
            <a:ext cx="2273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0" dirty="0" err="1">
                <a:solidFill>
                  <a:srgbClr val="3366CC"/>
                </a:solidFill>
              </a:rPr>
              <a:t>Männer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erwarten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grundsätzlich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geschlechts-spezifische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Gehalts-aufschläge</a:t>
            </a:r>
            <a:r>
              <a:rPr lang="en-US" sz="1200" i="0" dirty="0">
                <a:solidFill>
                  <a:srgbClr val="3366CC"/>
                </a:solidFill>
              </a:rPr>
              <a:t> – </a:t>
            </a:r>
            <a:r>
              <a:rPr lang="en-US" sz="1200" i="0" dirty="0" err="1">
                <a:solidFill>
                  <a:srgbClr val="3366CC"/>
                </a:solidFill>
              </a:rPr>
              <a:t>im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Durchschnitt</a:t>
            </a:r>
            <a:r>
              <a:rPr lang="en-US" sz="1200" i="0" dirty="0">
                <a:solidFill>
                  <a:srgbClr val="3366CC"/>
                </a:solidFill>
              </a:rPr>
              <a:t> von 3.701 EUR pro </a:t>
            </a:r>
            <a:r>
              <a:rPr lang="en-US" sz="1200" i="0" dirty="0" err="1">
                <a:solidFill>
                  <a:srgbClr val="3366CC"/>
                </a:solidFill>
              </a:rPr>
              <a:t>Jahr</a:t>
            </a:r>
            <a:endParaRPr lang="en-US" sz="1200" i="0" dirty="0">
              <a:solidFill>
                <a:srgbClr val="3366CC"/>
              </a:solidFill>
            </a:endParaRPr>
          </a:p>
          <a:p>
            <a:pPr marL="88900" indent="-88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0" dirty="0">
                <a:solidFill>
                  <a:srgbClr val="3366CC"/>
                </a:solidFill>
              </a:rPr>
              <a:t>Frauen </a:t>
            </a:r>
            <a:r>
              <a:rPr lang="en-US" sz="1200" i="0" dirty="0" err="1">
                <a:solidFill>
                  <a:srgbClr val="3366CC"/>
                </a:solidFill>
              </a:rPr>
              <a:t>erwarten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grundsätzlich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geschlechts-spezifische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Gehalts-abschläge</a:t>
            </a:r>
            <a:r>
              <a:rPr lang="en-US" sz="1200" i="0" dirty="0">
                <a:solidFill>
                  <a:srgbClr val="3366CC"/>
                </a:solidFill>
              </a:rPr>
              <a:t> – </a:t>
            </a:r>
            <a:r>
              <a:rPr lang="en-US" sz="1200" i="0" dirty="0" err="1">
                <a:solidFill>
                  <a:srgbClr val="3366CC"/>
                </a:solidFill>
              </a:rPr>
              <a:t>im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Durchschnitt</a:t>
            </a:r>
            <a:r>
              <a:rPr lang="en-US" sz="1200" i="0" dirty="0">
                <a:solidFill>
                  <a:srgbClr val="3366CC"/>
                </a:solidFill>
              </a:rPr>
              <a:t> von 670 EUR pro </a:t>
            </a:r>
            <a:r>
              <a:rPr lang="en-US" sz="1200" i="0" dirty="0" err="1">
                <a:solidFill>
                  <a:srgbClr val="3366CC"/>
                </a:solidFill>
              </a:rPr>
              <a:t>Jahr</a:t>
            </a:r>
            <a:endParaRPr lang="en-US" sz="1200" i="0" dirty="0">
              <a:solidFill>
                <a:srgbClr val="3366CC"/>
              </a:solidFill>
            </a:endParaRPr>
          </a:p>
          <a:p>
            <a:pPr marL="88900" indent="-88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0" dirty="0" err="1">
                <a:solidFill>
                  <a:srgbClr val="3366CC"/>
                </a:solidFill>
              </a:rPr>
              <a:t>Zudem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erwarten</a:t>
            </a:r>
            <a:r>
              <a:rPr lang="en-US" sz="1200" i="0" dirty="0">
                <a:solidFill>
                  <a:srgbClr val="3366CC"/>
                </a:solidFill>
              </a:rPr>
              <a:t> Frauen in </a:t>
            </a:r>
            <a:r>
              <a:rPr lang="en-US" sz="1200" i="0" dirty="0" err="1">
                <a:solidFill>
                  <a:srgbClr val="3366CC"/>
                </a:solidFill>
              </a:rPr>
              <a:t>AuB</a:t>
            </a:r>
            <a:r>
              <a:rPr lang="en-US" sz="1200" i="0" dirty="0">
                <a:solidFill>
                  <a:srgbClr val="3366CC"/>
                </a:solidFill>
              </a:rPr>
              <a:t>, </a:t>
            </a:r>
            <a:r>
              <a:rPr lang="en-US" sz="1200" i="0" dirty="0" err="1">
                <a:solidFill>
                  <a:srgbClr val="3366CC"/>
                </a:solidFill>
              </a:rPr>
              <a:t>IngWi</a:t>
            </a:r>
            <a:r>
              <a:rPr lang="en-US" sz="1200" i="0" dirty="0">
                <a:solidFill>
                  <a:srgbClr val="3366CC"/>
                </a:solidFill>
              </a:rPr>
              <a:t> und </a:t>
            </a:r>
            <a:r>
              <a:rPr lang="en-US" sz="1200" i="0" dirty="0" err="1">
                <a:solidFill>
                  <a:srgbClr val="3366CC"/>
                </a:solidFill>
              </a:rPr>
              <a:t>SozWi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höhere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geschlechts-neutrale</a:t>
            </a:r>
            <a:r>
              <a:rPr lang="en-US" sz="1200" i="0" dirty="0">
                <a:solidFill>
                  <a:srgbClr val="3366CC"/>
                </a:solidFill>
              </a:rPr>
              <a:t> </a:t>
            </a:r>
            <a:r>
              <a:rPr lang="en-US" sz="1200" i="0" dirty="0" err="1">
                <a:solidFill>
                  <a:srgbClr val="3366CC"/>
                </a:solidFill>
              </a:rPr>
              <a:t>Einstiegsgehälter</a:t>
            </a:r>
            <a:r>
              <a:rPr lang="en-US" sz="1200" i="0" dirty="0">
                <a:solidFill>
                  <a:srgbClr val="3366CC"/>
                </a:solidFill>
              </a:rPr>
              <a:t> – in WiWi </a:t>
            </a:r>
            <a:r>
              <a:rPr lang="en-US" sz="1200" i="0" dirty="0" err="1">
                <a:solidFill>
                  <a:srgbClr val="3366CC"/>
                </a:solidFill>
              </a:rPr>
              <a:t>ist</a:t>
            </a:r>
            <a:r>
              <a:rPr lang="en-US" sz="1200" i="0" dirty="0">
                <a:solidFill>
                  <a:srgbClr val="3366CC"/>
                </a:solidFill>
              </a:rPr>
              <a:t> es </a:t>
            </a:r>
            <a:r>
              <a:rPr lang="en-US" sz="1200" i="0" dirty="0" err="1">
                <a:solidFill>
                  <a:srgbClr val="3366CC"/>
                </a:solidFill>
              </a:rPr>
              <a:t>umgekehrt</a:t>
            </a:r>
            <a:endParaRPr lang="en-US" sz="1200" i="0" dirty="0">
              <a:solidFill>
                <a:srgbClr val="3366CC"/>
              </a:solidFill>
            </a:endParaRPr>
          </a:p>
          <a:p>
            <a:pPr marL="88900" indent="-88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200" i="0" dirty="0">
              <a:solidFill>
                <a:srgbClr val="3366CC"/>
              </a:solidFill>
            </a:endParaRPr>
          </a:p>
          <a:p>
            <a:pPr marL="88900" indent="-88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200" i="0" dirty="0">
              <a:solidFill>
                <a:srgbClr val="3366CC"/>
              </a:solidFill>
            </a:endParaRPr>
          </a:p>
        </p:txBody>
      </p:sp>
      <p:cxnSp>
        <p:nvCxnSpPr>
          <p:cNvPr id="12" name="Gerade Verbindung 6">
            <a:extLst>
              <a:ext uri="{FF2B5EF4-FFF2-40B4-BE49-F238E27FC236}">
                <a16:creationId xmlns:a16="http://schemas.microsoft.com/office/drawing/2014/main" id="{6E2EDAAD-9C38-44BF-85B1-355981828F7C}"/>
              </a:ext>
            </a:extLst>
          </p:cNvPr>
          <p:cNvCxnSpPr/>
          <p:nvPr/>
        </p:nvCxnSpPr>
        <p:spPr bwMode="auto">
          <a:xfrm rot="5400000">
            <a:off x="5087334" y="3777774"/>
            <a:ext cx="473232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040D34C-6E8A-44CF-9E30-9D730F5AD839}"/>
              </a:ext>
            </a:extLst>
          </p:cNvPr>
          <p:cNvSpPr txBox="1"/>
          <p:nvPr/>
        </p:nvSpPr>
        <p:spPr>
          <a:xfrm>
            <a:off x="3011152" y="5415344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0" dirty="0" err="1">
                <a:solidFill>
                  <a:srgbClr val="3366CC"/>
                </a:solidFill>
              </a:rPr>
              <a:t>AuB</a:t>
            </a:r>
            <a:endParaRPr lang="de-DE" sz="1100" i="0" dirty="0">
              <a:solidFill>
                <a:srgbClr val="3366CC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8A1471D-4BEB-497A-AF46-195C46343AAC}"/>
              </a:ext>
            </a:extLst>
          </p:cNvPr>
          <p:cNvSpPr txBox="1"/>
          <p:nvPr/>
        </p:nvSpPr>
        <p:spPr>
          <a:xfrm>
            <a:off x="4218629" y="5415344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0" dirty="0">
                <a:solidFill>
                  <a:srgbClr val="3366CC"/>
                </a:solidFill>
              </a:rPr>
              <a:t>WiWi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66ABB89-E98E-4644-A10A-D50AB48A883F}"/>
              </a:ext>
            </a:extLst>
          </p:cNvPr>
          <p:cNvSpPr txBox="1"/>
          <p:nvPr/>
        </p:nvSpPr>
        <p:spPr>
          <a:xfrm>
            <a:off x="5286895" y="5415344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0" dirty="0" err="1">
                <a:solidFill>
                  <a:srgbClr val="3366CC"/>
                </a:solidFill>
              </a:rPr>
              <a:t>IngWi</a:t>
            </a:r>
            <a:endParaRPr lang="de-DE" sz="1100" i="0" dirty="0">
              <a:solidFill>
                <a:srgbClr val="3366CC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2D184B-47D4-4103-AF20-36F74422026E}"/>
              </a:ext>
            </a:extLst>
          </p:cNvPr>
          <p:cNvSpPr txBox="1"/>
          <p:nvPr/>
        </p:nvSpPr>
        <p:spPr>
          <a:xfrm>
            <a:off x="6472447" y="541534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0" dirty="0" err="1">
                <a:solidFill>
                  <a:srgbClr val="3366CC"/>
                </a:solidFill>
              </a:rPr>
              <a:t>SozWi</a:t>
            </a:r>
            <a:endParaRPr lang="de-DE" sz="1100" i="0" dirty="0">
              <a:solidFill>
                <a:srgbClr val="3366CC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19F0ACA-B9FC-4F5B-8378-E8F9324B1C12}"/>
              </a:ext>
            </a:extLst>
          </p:cNvPr>
          <p:cNvSpPr txBox="1"/>
          <p:nvPr/>
        </p:nvSpPr>
        <p:spPr>
          <a:xfrm>
            <a:off x="1353966" y="5415407"/>
            <a:ext cx="7569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0" dirty="0" err="1">
                <a:solidFill>
                  <a:srgbClr val="3366CC"/>
                </a:solidFill>
              </a:rPr>
              <a:t>htw</a:t>
            </a:r>
            <a:r>
              <a:rPr lang="de-DE" sz="1100" i="0" dirty="0">
                <a:solidFill>
                  <a:srgbClr val="3366CC"/>
                </a:solidFill>
              </a:rPr>
              <a:t> saar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48DAFF-930D-44A4-9C21-CB31B0CCDFB3}"/>
              </a:ext>
            </a:extLst>
          </p:cNvPr>
          <p:cNvSpPr/>
          <p:nvPr/>
        </p:nvSpPr>
        <p:spPr bwMode="auto">
          <a:xfrm>
            <a:off x="1397535" y="5702325"/>
            <a:ext cx="199047" cy="194526"/>
          </a:xfrm>
          <a:prstGeom prst="rect">
            <a:avLst/>
          </a:prstGeom>
          <a:solidFill>
            <a:srgbClr val="3366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endParaRPr kumimoji="0" lang="de-DE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EA1183E-4294-409D-AE95-7BABAB66B4CD}"/>
              </a:ext>
            </a:extLst>
          </p:cNvPr>
          <p:cNvSpPr txBox="1"/>
          <p:nvPr/>
        </p:nvSpPr>
        <p:spPr>
          <a:xfrm>
            <a:off x="1538727" y="5696796"/>
            <a:ext cx="26356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0" i="0" dirty="0">
                <a:solidFill>
                  <a:srgbClr val="3366CC"/>
                </a:solidFill>
              </a:rPr>
              <a:t>erwartetes geschlechtsneutrales Einstiegsgehalt pro Jahr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7C7BBF5-1652-497A-A8E5-ED45070905B1}"/>
              </a:ext>
            </a:extLst>
          </p:cNvPr>
          <p:cNvSpPr/>
          <p:nvPr/>
        </p:nvSpPr>
        <p:spPr bwMode="auto">
          <a:xfrm>
            <a:off x="4218629" y="5707854"/>
            <a:ext cx="199047" cy="194526"/>
          </a:xfrm>
          <a:prstGeom prst="rect">
            <a:avLst/>
          </a:prstGeom>
          <a:solidFill>
            <a:srgbClr val="FF993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endParaRPr kumimoji="0" lang="de-DE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E99036C-263D-4623-9CBF-930AC0AA540E}"/>
              </a:ext>
            </a:extLst>
          </p:cNvPr>
          <p:cNvSpPr txBox="1"/>
          <p:nvPr/>
        </p:nvSpPr>
        <p:spPr>
          <a:xfrm>
            <a:off x="4662162" y="5702325"/>
            <a:ext cx="25843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b="0" i="0" dirty="0">
                <a:solidFill>
                  <a:srgbClr val="3366CC"/>
                </a:solidFill>
              </a:rPr>
              <a:t>erwarteter geschlechtsspezifischer Zuschlag / Abschlag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CE66880-5463-4AC6-B585-828156C5997E}"/>
              </a:ext>
            </a:extLst>
          </p:cNvPr>
          <p:cNvSpPr txBox="1"/>
          <p:nvPr/>
        </p:nvSpPr>
        <p:spPr>
          <a:xfrm>
            <a:off x="1305765" y="5910106"/>
            <a:ext cx="6348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0" i="0" dirty="0">
                <a:solidFill>
                  <a:srgbClr val="3366CC"/>
                </a:solidFill>
              </a:rPr>
              <a:t>Daten: 718 Studierende der </a:t>
            </a:r>
            <a:r>
              <a:rPr lang="de-DE" sz="800" b="0" i="0" dirty="0" err="1">
                <a:solidFill>
                  <a:srgbClr val="3366CC"/>
                </a:solidFill>
              </a:rPr>
              <a:t>htw</a:t>
            </a:r>
            <a:r>
              <a:rPr lang="de-DE" sz="800" b="0" i="0" dirty="0">
                <a:solidFill>
                  <a:srgbClr val="3366CC"/>
                </a:solidFill>
              </a:rPr>
              <a:t> saar; Erhebungszeitraum Oktober/November 2024.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499C5CA-B42E-417E-8FF2-ECAB6958A683}"/>
              </a:ext>
            </a:extLst>
          </p:cNvPr>
          <p:cNvSpPr/>
          <p:nvPr/>
        </p:nvSpPr>
        <p:spPr bwMode="auto">
          <a:xfrm>
            <a:off x="4457118" y="5704209"/>
            <a:ext cx="199047" cy="19452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993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endParaRPr kumimoji="0" lang="de-DE" sz="12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7-09-15 Cournot vs. Bertrand v1">
  <a:themeElements>
    <a:clrScheme name="2007-09-15 Cournot vs. Bertrand v1 1">
      <a:dk1>
        <a:srgbClr val="000000"/>
      </a:dk1>
      <a:lt1>
        <a:srgbClr val="FFFFFF"/>
      </a:lt1>
      <a:dk2>
        <a:srgbClr val="000000"/>
      </a:dk2>
      <a:lt2>
        <a:srgbClr val="454545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2007-09-15 Cournot vs. Bertrand v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0" lang="en-GB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0" lang="en-GB" sz="1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2007-09-15 Cournot vs. Bertrand v1 1">
        <a:dk1>
          <a:srgbClr val="000000"/>
        </a:dk1>
        <a:lt1>
          <a:srgbClr val="FFFFFF"/>
        </a:lt1>
        <a:dk2>
          <a:srgbClr val="000000"/>
        </a:dk2>
        <a:lt2>
          <a:srgbClr val="454545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09-15 Cournot vs. Bertrand v1 2">
        <a:dk1>
          <a:srgbClr val="000000"/>
        </a:dk1>
        <a:lt1>
          <a:srgbClr val="FFFFFF"/>
        </a:lt1>
        <a:dk2>
          <a:srgbClr val="3366CC"/>
        </a:dk2>
        <a:lt2>
          <a:srgbClr val="808080"/>
        </a:lt2>
        <a:accent1>
          <a:srgbClr val="FF9933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008A8A"/>
        </a:accent6>
        <a:hlink>
          <a:srgbClr val="FFCC33"/>
        </a:hlink>
        <a:folHlink>
          <a:srgbClr val="6699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-09-15 Cournot vs. Bertrand v1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9933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FFCAAD"/>
        </a:accent5>
        <a:accent6>
          <a:srgbClr val="008A8A"/>
        </a:accent6>
        <a:hlink>
          <a:srgbClr val="000099"/>
        </a:hlink>
        <a:folHlink>
          <a:srgbClr val="FF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1B1B8D"/>
      </a:accent1>
      <a:accent2>
        <a:srgbClr val="3333D7"/>
      </a:accent2>
      <a:accent3>
        <a:srgbClr val="FFFFFF"/>
      </a:accent3>
      <a:accent4>
        <a:srgbClr val="000000"/>
      </a:accent4>
      <a:accent5>
        <a:srgbClr val="ABABC5"/>
      </a:accent5>
      <a:accent6>
        <a:srgbClr val="2D2DC3"/>
      </a:accent6>
      <a:hlink>
        <a:srgbClr val="9292EA"/>
      </a:hlink>
      <a:folHlink>
        <a:srgbClr val="FF64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135</Words>
  <Application>Microsoft Office PowerPoint</Application>
  <PresentationFormat>A4-Papier (210 x 297 mm)</PresentationFormat>
  <Paragraphs>25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Frutiger</vt:lpstr>
      <vt:lpstr>Frutiger 55 Roman</vt:lpstr>
      <vt:lpstr>Times New Roman</vt:lpstr>
      <vt:lpstr>Wingdings</vt:lpstr>
      <vt:lpstr>2007-09-15 Cournot vs. Bertrand v1</vt:lpstr>
      <vt:lpstr>ERWARTETER GENDER PAY GAP / EINSTIEGSGEHÄLTER</vt:lpstr>
    </vt:vector>
  </TitlesOfParts>
  <Company>Deutsche Bank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microeconomics</dc:title>
  <dc:creator>mtm01</dc:creator>
  <cp:lastModifiedBy>Whitney Knox</cp:lastModifiedBy>
  <cp:revision>2408</cp:revision>
  <cp:lastPrinted>2014-04-14T10:36:37Z</cp:lastPrinted>
  <dcterms:created xsi:type="dcterms:W3CDTF">2001-11-14T16:51:31Z</dcterms:created>
  <dcterms:modified xsi:type="dcterms:W3CDTF">2025-02-13T10:39:51Z</dcterms:modified>
</cp:coreProperties>
</file>